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Oswald" panose="020B0604020202020204" charset="0"/>
      <p:regular r:id="rId19"/>
      <p:bold r:id="rId20"/>
    </p:embeddedFont>
    <p:embeddedFont>
      <p:font typeface="Roboto" panose="020B0604020202020204" charset="0"/>
      <p:regular r:id="rId21"/>
      <p:bold r:id="rId22"/>
      <p:italic r:id="rId23"/>
      <p:boldItalic r:id="rId24"/>
    </p:embeddedFont>
    <p:embeddedFont>
      <p:font typeface="Tinos"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552" y="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9706261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851cc62509_0_9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851cc6250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51cc62509_0_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51cc6250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51cc62509_0_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51cc6250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51cc62509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51cc6250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51cc62509_0_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51cc6250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51cc62509_0_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51cc6250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51cc62509_0_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51cc6250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51cc62509_0_8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51cc6250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26d0de3cb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26d0de3c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51cc62509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51cc6250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51cc62509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51cc6250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9783294da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9783294d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51cc62509_0_7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51cc6250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51cc62509_0_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51cc6250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51cc62509_0_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51cc6250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51cc62509_0_7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51cc6250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1809500" y="1476000"/>
            <a:ext cx="61281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b="1" i="1"/>
            </a:lvl1pPr>
            <a:lvl2pPr marL="914400" lvl="1" indent="-381000" rtl="0">
              <a:spcBef>
                <a:spcPts val="0"/>
              </a:spcBef>
              <a:spcAft>
                <a:spcPts val="0"/>
              </a:spcAft>
              <a:buSzPts val="2400"/>
              <a:buChar char="◆"/>
              <a:defRPr b="1" i="1"/>
            </a:lvl2pPr>
            <a:lvl3pPr marL="1371600" lvl="2" indent="-381000" rtl="0">
              <a:spcBef>
                <a:spcPts val="0"/>
              </a:spcBef>
              <a:spcAft>
                <a:spcPts val="0"/>
              </a:spcAft>
              <a:buSzPts val="2400"/>
              <a:buChar char="◇"/>
              <a:defRPr b="1" i="1"/>
            </a:lvl3pPr>
            <a:lvl4pPr marL="1828800" lvl="3" indent="-342900" rtl="0">
              <a:spcBef>
                <a:spcPts val="0"/>
              </a:spcBef>
              <a:spcAft>
                <a:spcPts val="0"/>
              </a:spcAft>
              <a:buSzPts val="1800"/>
              <a:buChar char="⬥"/>
              <a:defRPr b="1" i="1"/>
            </a:lvl4pPr>
            <a:lvl5pPr marL="2286000" lvl="4" indent="-342900" rtl="0">
              <a:spcBef>
                <a:spcPts val="0"/>
              </a:spcBef>
              <a:spcAft>
                <a:spcPts val="0"/>
              </a:spcAft>
              <a:buSzPts val="1800"/>
              <a:buChar char="⬦"/>
              <a:defRPr b="1" i="1"/>
            </a:lvl5pPr>
            <a:lvl6pPr marL="2743200" lvl="5" indent="-342900" rtl="0">
              <a:spcBef>
                <a:spcPts val="0"/>
              </a:spcBef>
              <a:spcAft>
                <a:spcPts val="0"/>
              </a:spcAft>
              <a:buSzPts val="1800"/>
              <a:buChar char="⬦"/>
              <a:defRPr b="1" i="1"/>
            </a:lvl6pPr>
            <a:lvl7pPr marL="3200400" lvl="6" indent="-342900" rtl="0">
              <a:spcBef>
                <a:spcPts val="0"/>
              </a:spcBef>
              <a:spcAft>
                <a:spcPts val="0"/>
              </a:spcAft>
              <a:buSzPts val="1800"/>
              <a:buChar char="⬦"/>
              <a:defRPr b="1" i="1"/>
            </a:lvl7pPr>
            <a:lvl8pPr marL="3657600" lvl="7" indent="-342900" rtl="0">
              <a:spcBef>
                <a:spcPts val="0"/>
              </a:spcBef>
              <a:spcAft>
                <a:spcPts val="0"/>
              </a:spcAft>
              <a:buSzPts val="1800"/>
              <a:buChar char="⬦"/>
              <a:defRPr b="1" i="1"/>
            </a:lvl8pPr>
            <a:lvl9pPr marL="4114800" lvl="8" indent="-342900">
              <a:spcBef>
                <a:spcPts val="0"/>
              </a:spcBef>
              <a:spcAft>
                <a:spcPts val="0"/>
              </a:spcAft>
              <a:buSzPts val="1800"/>
              <a:buChar char="⬦"/>
              <a:defRPr b="1" i="1"/>
            </a:lvl9pPr>
          </a:lstStyle>
          <a:p>
            <a:endParaRPr/>
          </a:p>
        </p:txBody>
      </p:sp>
      <p:sp>
        <p:nvSpPr>
          <p:cNvPr id="18" name="Google Shape;18;p4"/>
          <p:cNvSpPr txBox="1"/>
          <p:nvPr/>
        </p:nvSpPr>
        <p:spPr>
          <a:xfrm>
            <a:off x="1705475" y="975394"/>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a:solidFill>
                  <a:srgbClr val="25212A"/>
                </a:solidFill>
                <a:latin typeface="Oswald"/>
                <a:ea typeface="Oswald"/>
                <a:cs typeface="Oswald"/>
                <a:sym typeface="Oswald"/>
              </a:rPr>
              <a:t>“</a:t>
            </a:r>
            <a:endParaRPr sz="9600" b="1">
              <a:solidFill>
                <a:srgbClr val="25212A"/>
              </a:solidFill>
              <a:latin typeface="Oswald"/>
              <a:ea typeface="Oswald"/>
              <a:cs typeface="Oswald"/>
              <a:sym typeface="Oswald"/>
            </a:endParaRPr>
          </a:p>
        </p:txBody>
      </p:sp>
      <p:sp>
        <p:nvSpPr>
          <p:cNvPr id="19" name="Google Shape;19;p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3" name="Google Shape;33;p7"/>
          <p:cNvSpPr txBox="1">
            <a:spLocks noGrp="1"/>
          </p:cNvSpPr>
          <p:nvPr>
            <p:ph type="body" idx="1"/>
          </p:nvPr>
        </p:nvSpPr>
        <p:spPr>
          <a:xfrm>
            <a:off x="1556175" y="1419658"/>
            <a:ext cx="2132700" cy="3460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4" name="Google Shape;34;p7"/>
          <p:cNvSpPr txBox="1">
            <a:spLocks noGrp="1"/>
          </p:cNvSpPr>
          <p:nvPr>
            <p:ph type="body" idx="2"/>
          </p:nvPr>
        </p:nvSpPr>
        <p:spPr>
          <a:xfrm>
            <a:off x="3798226" y="1419658"/>
            <a:ext cx="2132700" cy="3460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5" name="Google Shape;35;p7"/>
          <p:cNvSpPr txBox="1">
            <a:spLocks noGrp="1"/>
          </p:cNvSpPr>
          <p:nvPr>
            <p:ph type="body" idx="3"/>
          </p:nvPr>
        </p:nvSpPr>
        <p:spPr>
          <a:xfrm>
            <a:off x="6040277" y="1419658"/>
            <a:ext cx="2132700" cy="3460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7" name="Google Shape;37;p7"/>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right">
  <p:cSld name="CAPTION_ONLY_1">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6657400" y="838500"/>
            <a:ext cx="1497600" cy="3321300"/>
          </a:xfrm>
          <a:prstGeom prst="rect">
            <a:avLst/>
          </a:prstGeom>
        </p:spPr>
        <p:txBody>
          <a:bodyPr spcFirstLastPara="1" wrap="square" lIns="91425" tIns="91425" rIns="91425" bIns="91425" anchor="t" anchorCtr="0">
            <a:noAutofit/>
          </a:bodyPr>
          <a:lstStyle>
            <a:lvl1pPr marL="457200" lvl="0" indent="-228600" rtl="0">
              <a:spcBef>
                <a:spcPts val="360"/>
              </a:spcBef>
              <a:spcAft>
                <a:spcPts val="0"/>
              </a:spcAft>
              <a:buClr>
                <a:srgbClr val="666666"/>
              </a:buClr>
              <a:buSzPts val="1600"/>
              <a:buNone/>
              <a:defRPr sz="1600" i="1">
                <a:solidFill>
                  <a:srgbClr val="666666"/>
                </a:solidFill>
              </a:defRPr>
            </a:lvl1pPr>
          </a:lstStyle>
          <a:p>
            <a:endParaRPr/>
          </a:p>
        </p:txBody>
      </p:sp>
      <p:sp>
        <p:nvSpPr>
          <p:cNvPr id="48" name="Google Shape;48;p10"/>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49" name="Google Shape;49;p10"/>
          <p:cNvCxnSpPr/>
          <p:nvPr/>
        </p:nvCxnSpPr>
        <p:spPr>
          <a:xfrm>
            <a:off x="6428800" y="990300"/>
            <a:ext cx="0" cy="312270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3">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0.jpg"/><Relationship Id="rId3" Type="http://schemas.openxmlformats.org/officeDocument/2006/relationships/image" Target="../media/image10.jpg"/><Relationship Id="rId7" Type="http://schemas.openxmlformats.org/officeDocument/2006/relationships/image" Target="../media/image25.jpg"/><Relationship Id="rId12"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jpg"/><Relationship Id="rId11" Type="http://schemas.openxmlformats.org/officeDocument/2006/relationships/image" Target="../media/image28.jpg"/><Relationship Id="rId5" Type="http://schemas.openxmlformats.org/officeDocument/2006/relationships/image" Target="../media/image23.jpg"/><Relationship Id="rId10" Type="http://schemas.openxmlformats.org/officeDocument/2006/relationships/image" Target="../media/image17.jpg"/><Relationship Id="rId4" Type="http://schemas.openxmlformats.org/officeDocument/2006/relationships/image" Target="../media/image22.jp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8nHCLUK1sq9IdGTf3UZj5byjoUknf5hv/view"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drive.google.com/file/d/1K7yKE5CSzGk2XJqGHvCbsmr7hav1Yttm/view"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331450" y="626250"/>
            <a:ext cx="70215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800">
              <a:latin typeface="Roboto"/>
              <a:ea typeface="Roboto"/>
              <a:cs typeface="Roboto"/>
              <a:sym typeface="Roboto"/>
            </a:endParaRPr>
          </a:p>
          <a:p>
            <a:pPr marL="0" lvl="0" indent="0" algn="ctr" rtl="0">
              <a:spcBef>
                <a:spcPts val="0"/>
              </a:spcBef>
              <a:spcAft>
                <a:spcPts val="0"/>
              </a:spcAft>
              <a:buNone/>
            </a:pPr>
            <a:r>
              <a:rPr lang="en" sz="2800">
                <a:latin typeface="Roboto"/>
                <a:ea typeface="Roboto"/>
                <a:cs typeface="Roboto"/>
                <a:sym typeface="Roboto"/>
              </a:rPr>
              <a:t>We would like to welcome you and your child/ren to Allendale Primary School In September 2020.  </a:t>
            </a:r>
            <a:endParaRPr sz="2800">
              <a:latin typeface="Roboto"/>
              <a:ea typeface="Roboto"/>
              <a:cs typeface="Roboto"/>
              <a:sym typeface="Roboto"/>
            </a:endParaRPr>
          </a:p>
          <a:p>
            <a:pPr marL="0" lvl="0" indent="0" algn="ctr" rtl="0">
              <a:spcBef>
                <a:spcPts val="0"/>
              </a:spcBef>
              <a:spcAft>
                <a:spcPts val="0"/>
              </a:spcAft>
              <a:buNone/>
            </a:pPr>
            <a:r>
              <a:rPr lang="en" sz="2800">
                <a:latin typeface="Roboto"/>
                <a:ea typeface="Roboto"/>
                <a:cs typeface="Roboto"/>
                <a:sym typeface="Roboto"/>
              </a:rPr>
              <a:t>Please take a look inside. </a:t>
            </a:r>
            <a:endParaRPr sz="2800">
              <a:latin typeface="Roboto"/>
              <a:ea typeface="Roboto"/>
              <a:cs typeface="Roboto"/>
              <a:sym typeface="Roboto"/>
            </a:endParaRPr>
          </a:p>
        </p:txBody>
      </p:sp>
      <p:sp>
        <p:nvSpPr>
          <p:cNvPr id="57" name="Google Shape;57;p12"/>
          <p:cNvSpPr txBox="1"/>
          <p:nvPr/>
        </p:nvSpPr>
        <p:spPr>
          <a:xfrm>
            <a:off x="3744475" y="1933950"/>
            <a:ext cx="2277000" cy="18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FF0000"/>
              </a:solidFill>
              <a:latin typeface="Tinos"/>
              <a:ea typeface="Tinos"/>
              <a:cs typeface="Tinos"/>
              <a:sym typeface="Tinos"/>
            </a:endParaRPr>
          </a:p>
        </p:txBody>
      </p:sp>
      <p:pic>
        <p:nvPicPr>
          <p:cNvPr id="58" name="Google Shape;58;p12"/>
          <p:cNvPicPr preferRelativeResize="0"/>
          <p:nvPr/>
        </p:nvPicPr>
        <p:blipFill>
          <a:blip r:embed="rId3">
            <a:alphaModFix/>
          </a:blip>
          <a:stretch>
            <a:fillRect/>
          </a:stretch>
        </p:blipFill>
        <p:spPr>
          <a:xfrm>
            <a:off x="3596050" y="2370800"/>
            <a:ext cx="1789000" cy="201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35" name="Google Shape;135;p21"/>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Lots of things will be here to play with.  But some things may have moved and some things may have been put away for a little while.  These are some of the things that will be there for you to play with.</a:t>
            </a:r>
            <a:endParaRPr sz="1800">
              <a:latin typeface="Roboto"/>
              <a:ea typeface="Roboto"/>
              <a:cs typeface="Roboto"/>
              <a:sym typeface="Roboto"/>
            </a:endParaRPr>
          </a:p>
        </p:txBody>
      </p:sp>
      <p:pic>
        <p:nvPicPr>
          <p:cNvPr id="136" name="Google Shape;136;p21"/>
          <p:cNvPicPr preferRelativeResize="0"/>
          <p:nvPr/>
        </p:nvPicPr>
        <p:blipFill>
          <a:blip r:embed="rId3">
            <a:alphaModFix/>
          </a:blip>
          <a:stretch>
            <a:fillRect/>
          </a:stretch>
        </p:blipFill>
        <p:spPr>
          <a:xfrm rot="10800000">
            <a:off x="1556172" y="1751272"/>
            <a:ext cx="1924928" cy="1443677"/>
          </a:xfrm>
          <a:prstGeom prst="rect">
            <a:avLst/>
          </a:prstGeom>
          <a:noFill/>
          <a:ln>
            <a:noFill/>
          </a:ln>
        </p:spPr>
      </p:pic>
      <p:pic>
        <p:nvPicPr>
          <p:cNvPr id="137" name="Google Shape;137;p21"/>
          <p:cNvPicPr preferRelativeResize="0"/>
          <p:nvPr/>
        </p:nvPicPr>
        <p:blipFill>
          <a:blip r:embed="rId4">
            <a:alphaModFix/>
          </a:blip>
          <a:stretch>
            <a:fillRect/>
          </a:stretch>
        </p:blipFill>
        <p:spPr>
          <a:xfrm>
            <a:off x="3589587" y="1591375"/>
            <a:ext cx="1304400" cy="978300"/>
          </a:xfrm>
          <a:prstGeom prst="rect">
            <a:avLst/>
          </a:prstGeom>
          <a:noFill/>
          <a:ln>
            <a:noFill/>
          </a:ln>
        </p:spPr>
      </p:pic>
      <p:pic>
        <p:nvPicPr>
          <p:cNvPr id="138" name="Google Shape;138;p21"/>
          <p:cNvPicPr preferRelativeResize="0"/>
          <p:nvPr/>
        </p:nvPicPr>
        <p:blipFill>
          <a:blip r:embed="rId5">
            <a:alphaModFix/>
          </a:blip>
          <a:stretch>
            <a:fillRect/>
          </a:stretch>
        </p:blipFill>
        <p:spPr>
          <a:xfrm>
            <a:off x="5002459" y="1545649"/>
            <a:ext cx="1426326" cy="1069750"/>
          </a:xfrm>
          <a:prstGeom prst="rect">
            <a:avLst/>
          </a:prstGeom>
          <a:noFill/>
          <a:ln>
            <a:noFill/>
          </a:ln>
        </p:spPr>
      </p:pic>
      <p:pic>
        <p:nvPicPr>
          <p:cNvPr id="139" name="Google Shape;139;p21"/>
          <p:cNvPicPr preferRelativeResize="0"/>
          <p:nvPr/>
        </p:nvPicPr>
        <p:blipFill rotWithShape="1">
          <a:blip r:embed="rId6">
            <a:alphaModFix/>
          </a:blip>
          <a:srcRect r="21691"/>
          <a:stretch/>
        </p:blipFill>
        <p:spPr>
          <a:xfrm rot="-5400000">
            <a:off x="4875562" y="2674487"/>
            <a:ext cx="870826" cy="834000"/>
          </a:xfrm>
          <a:prstGeom prst="rect">
            <a:avLst/>
          </a:prstGeom>
          <a:noFill/>
          <a:ln>
            <a:noFill/>
          </a:ln>
        </p:spPr>
      </p:pic>
      <p:pic>
        <p:nvPicPr>
          <p:cNvPr id="140" name="Google Shape;140;p21"/>
          <p:cNvPicPr preferRelativeResize="0"/>
          <p:nvPr/>
        </p:nvPicPr>
        <p:blipFill rotWithShape="1">
          <a:blip r:embed="rId7">
            <a:alphaModFix/>
          </a:blip>
          <a:srcRect l="45746"/>
          <a:stretch/>
        </p:blipFill>
        <p:spPr>
          <a:xfrm rot="5400000">
            <a:off x="6742575" y="1338274"/>
            <a:ext cx="1073875" cy="1484525"/>
          </a:xfrm>
          <a:prstGeom prst="rect">
            <a:avLst/>
          </a:prstGeom>
          <a:noFill/>
          <a:ln>
            <a:noFill/>
          </a:ln>
        </p:spPr>
      </p:pic>
      <p:pic>
        <p:nvPicPr>
          <p:cNvPr id="141" name="Google Shape;141;p21"/>
          <p:cNvPicPr preferRelativeResize="0"/>
          <p:nvPr/>
        </p:nvPicPr>
        <p:blipFill rotWithShape="1">
          <a:blip r:embed="rId8">
            <a:alphaModFix/>
          </a:blip>
          <a:srcRect r="47968"/>
          <a:stretch/>
        </p:blipFill>
        <p:spPr>
          <a:xfrm rot="-5400000">
            <a:off x="3510349" y="3419825"/>
            <a:ext cx="876550" cy="1263499"/>
          </a:xfrm>
          <a:prstGeom prst="rect">
            <a:avLst/>
          </a:prstGeom>
          <a:noFill/>
          <a:ln>
            <a:noFill/>
          </a:ln>
        </p:spPr>
      </p:pic>
      <p:pic>
        <p:nvPicPr>
          <p:cNvPr id="142" name="Google Shape;142;p21"/>
          <p:cNvPicPr preferRelativeResize="0"/>
          <p:nvPr/>
        </p:nvPicPr>
        <p:blipFill>
          <a:blip r:embed="rId9">
            <a:alphaModFix/>
          </a:blip>
          <a:stretch>
            <a:fillRect/>
          </a:stretch>
        </p:blipFill>
        <p:spPr>
          <a:xfrm rot="-5400000">
            <a:off x="7101550" y="2908775"/>
            <a:ext cx="1559475" cy="1169575"/>
          </a:xfrm>
          <a:prstGeom prst="rect">
            <a:avLst/>
          </a:prstGeom>
          <a:noFill/>
          <a:ln>
            <a:noFill/>
          </a:ln>
        </p:spPr>
      </p:pic>
      <p:pic>
        <p:nvPicPr>
          <p:cNvPr id="143" name="Google Shape;143;p21"/>
          <p:cNvPicPr preferRelativeResize="0"/>
          <p:nvPr/>
        </p:nvPicPr>
        <p:blipFill>
          <a:blip r:embed="rId10">
            <a:alphaModFix/>
          </a:blip>
          <a:stretch>
            <a:fillRect/>
          </a:stretch>
        </p:blipFill>
        <p:spPr>
          <a:xfrm>
            <a:off x="1556175" y="3300875"/>
            <a:ext cx="1666339" cy="1249750"/>
          </a:xfrm>
          <a:prstGeom prst="rect">
            <a:avLst/>
          </a:prstGeom>
          <a:noFill/>
          <a:ln>
            <a:noFill/>
          </a:ln>
        </p:spPr>
      </p:pic>
      <p:pic>
        <p:nvPicPr>
          <p:cNvPr id="144" name="Google Shape;144;p21"/>
          <p:cNvPicPr preferRelativeResize="0"/>
          <p:nvPr/>
        </p:nvPicPr>
        <p:blipFill>
          <a:blip r:embed="rId11">
            <a:alphaModFix/>
          </a:blip>
          <a:stretch>
            <a:fillRect/>
          </a:stretch>
        </p:blipFill>
        <p:spPr>
          <a:xfrm>
            <a:off x="3656985" y="2652901"/>
            <a:ext cx="1169574" cy="877186"/>
          </a:xfrm>
          <a:prstGeom prst="rect">
            <a:avLst/>
          </a:prstGeom>
          <a:noFill/>
          <a:ln>
            <a:noFill/>
          </a:ln>
        </p:spPr>
      </p:pic>
      <p:pic>
        <p:nvPicPr>
          <p:cNvPr id="145" name="Google Shape;145;p21"/>
          <p:cNvPicPr preferRelativeResize="0"/>
          <p:nvPr/>
        </p:nvPicPr>
        <p:blipFill>
          <a:blip r:embed="rId12">
            <a:alphaModFix/>
          </a:blip>
          <a:stretch>
            <a:fillRect/>
          </a:stretch>
        </p:blipFill>
        <p:spPr>
          <a:xfrm>
            <a:off x="4674725" y="3613299"/>
            <a:ext cx="1169576" cy="877168"/>
          </a:xfrm>
          <a:prstGeom prst="rect">
            <a:avLst/>
          </a:prstGeom>
          <a:noFill/>
          <a:ln>
            <a:noFill/>
          </a:ln>
        </p:spPr>
      </p:pic>
      <p:pic>
        <p:nvPicPr>
          <p:cNvPr id="146" name="Google Shape;146;p21"/>
          <p:cNvPicPr preferRelativeResize="0"/>
          <p:nvPr/>
        </p:nvPicPr>
        <p:blipFill rotWithShape="1">
          <a:blip r:embed="rId13">
            <a:alphaModFix/>
          </a:blip>
          <a:srcRect r="31379"/>
          <a:stretch/>
        </p:blipFill>
        <p:spPr>
          <a:xfrm rot="-5400000">
            <a:off x="5979887" y="2848173"/>
            <a:ext cx="1181002" cy="1290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52" name="Google Shape;152;p22"/>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We’ve set up the areas in the Pipit class so not too many children play in them at the same time.  There are signs to tell you how many children can play in an area at one time.  It may have a 1, 2, 3, or 4.  But don’t worry as Karen and Miss Armstrong are always there to help you to learn, play, have fun and stay safe. </a:t>
            </a:r>
            <a:endParaRPr sz="1800">
              <a:latin typeface="Roboto"/>
              <a:ea typeface="Roboto"/>
              <a:cs typeface="Roboto"/>
              <a:sym typeface="Roboto"/>
            </a:endParaRPr>
          </a:p>
        </p:txBody>
      </p:sp>
      <p:pic>
        <p:nvPicPr>
          <p:cNvPr id="153" name="Google Shape;153;p22"/>
          <p:cNvPicPr preferRelativeResize="0"/>
          <p:nvPr/>
        </p:nvPicPr>
        <p:blipFill>
          <a:blip r:embed="rId3">
            <a:alphaModFix/>
          </a:blip>
          <a:stretch>
            <a:fillRect/>
          </a:stretch>
        </p:blipFill>
        <p:spPr>
          <a:xfrm rot="10800000">
            <a:off x="1648749" y="2215549"/>
            <a:ext cx="2826926" cy="2120176"/>
          </a:xfrm>
          <a:prstGeom prst="rect">
            <a:avLst/>
          </a:prstGeom>
          <a:noFill/>
          <a:ln>
            <a:noFill/>
          </a:ln>
        </p:spPr>
      </p:pic>
      <p:pic>
        <p:nvPicPr>
          <p:cNvPr id="154" name="Google Shape;154;p22"/>
          <p:cNvPicPr preferRelativeResize="0"/>
          <p:nvPr/>
        </p:nvPicPr>
        <p:blipFill>
          <a:blip r:embed="rId4">
            <a:alphaModFix/>
          </a:blip>
          <a:stretch>
            <a:fillRect/>
          </a:stretch>
        </p:blipFill>
        <p:spPr>
          <a:xfrm rot="-5400000">
            <a:off x="4405888" y="2498364"/>
            <a:ext cx="2072774" cy="1554550"/>
          </a:xfrm>
          <a:prstGeom prst="rect">
            <a:avLst/>
          </a:prstGeom>
          <a:noFill/>
          <a:ln>
            <a:noFill/>
          </a:ln>
        </p:spPr>
      </p:pic>
      <p:pic>
        <p:nvPicPr>
          <p:cNvPr id="155" name="Google Shape;155;p22"/>
          <p:cNvPicPr preferRelativeResize="0"/>
          <p:nvPr/>
        </p:nvPicPr>
        <p:blipFill>
          <a:blip r:embed="rId5">
            <a:alphaModFix/>
          </a:blip>
          <a:stretch>
            <a:fillRect/>
          </a:stretch>
        </p:blipFill>
        <p:spPr>
          <a:xfrm rot="-5400000">
            <a:off x="6146149" y="2496650"/>
            <a:ext cx="2101802" cy="1576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61" name="Google Shape;161;p23"/>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It’s important that we keep our hands really clean to keep everyone safe and stop anyone catching the Coronavirus.  This is the Pipits porch where the boys and girls toilets are  and where you can wash your hands at School.</a:t>
            </a:r>
            <a:endParaRPr sz="1800">
              <a:latin typeface="Roboto"/>
              <a:ea typeface="Roboto"/>
              <a:cs typeface="Roboto"/>
              <a:sym typeface="Roboto"/>
            </a:endParaRPr>
          </a:p>
        </p:txBody>
      </p:sp>
      <p:pic>
        <p:nvPicPr>
          <p:cNvPr id="162" name="Google Shape;162;p23"/>
          <p:cNvPicPr preferRelativeResize="0"/>
          <p:nvPr/>
        </p:nvPicPr>
        <p:blipFill>
          <a:blip r:embed="rId3">
            <a:alphaModFix/>
          </a:blip>
          <a:stretch>
            <a:fillRect/>
          </a:stretch>
        </p:blipFill>
        <p:spPr>
          <a:xfrm>
            <a:off x="1470925" y="2124650"/>
            <a:ext cx="3256126" cy="2170750"/>
          </a:xfrm>
          <a:prstGeom prst="rect">
            <a:avLst/>
          </a:prstGeom>
          <a:noFill/>
          <a:ln>
            <a:noFill/>
          </a:ln>
        </p:spPr>
      </p:pic>
      <p:pic>
        <p:nvPicPr>
          <p:cNvPr id="163" name="Google Shape;163;p23"/>
          <p:cNvPicPr preferRelativeResize="0"/>
          <p:nvPr/>
        </p:nvPicPr>
        <p:blipFill>
          <a:blip r:embed="rId4">
            <a:alphaModFix/>
          </a:blip>
          <a:stretch>
            <a:fillRect/>
          </a:stretch>
        </p:blipFill>
        <p:spPr>
          <a:xfrm rot="10800000">
            <a:off x="4978901" y="1834675"/>
            <a:ext cx="3280965" cy="24607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69" name="Google Shape;169;p24"/>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We’ve got lots of tissues for you to use for blowing your nose.  We’ve put them right next to the bin so you can pop it straight in afterwards.  Don’t forget to wash your hands again!</a:t>
            </a:r>
            <a:endParaRPr sz="1800">
              <a:latin typeface="Roboto"/>
              <a:ea typeface="Roboto"/>
              <a:cs typeface="Roboto"/>
              <a:sym typeface="Roboto"/>
            </a:endParaRPr>
          </a:p>
        </p:txBody>
      </p:sp>
      <p:pic>
        <p:nvPicPr>
          <p:cNvPr id="170" name="Google Shape;170;p24"/>
          <p:cNvPicPr preferRelativeResize="0"/>
          <p:nvPr/>
        </p:nvPicPr>
        <p:blipFill>
          <a:blip r:embed="rId3">
            <a:alphaModFix/>
          </a:blip>
          <a:stretch>
            <a:fillRect/>
          </a:stretch>
        </p:blipFill>
        <p:spPr>
          <a:xfrm>
            <a:off x="5532499" y="1863850"/>
            <a:ext cx="2915552" cy="1936224"/>
          </a:xfrm>
          <a:prstGeom prst="rect">
            <a:avLst/>
          </a:prstGeom>
          <a:noFill/>
          <a:ln>
            <a:noFill/>
          </a:ln>
        </p:spPr>
      </p:pic>
      <p:pic>
        <p:nvPicPr>
          <p:cNvPr id="171" name="Google Shape;171;p24"/>
          <p:cNvPicPr preferRelativeResize="0"/>
          <p:nvPr/>
        </p:nvPicPr>
        <p:blipFill>
          <a:blip r:embed="rId4">
            <a:alphaModFix/>
          </a:blip>
          <a:stretch>
            <a:fillRect/>
          </a:stretch>
        </p:blipFill>
        <p:spPr>
          <a:xfrm>
            <a:off x="1431721" y="1863850"/>
            <a:ext cx="2591780" cy="1936225"/>
          </a:xfrm>
          <a:prstGeom prst="rect">
            <a:avLst/>
          </a:prstGeom>
          <a:noFill/>
          <a:ln>
            <a:noFill/>
          </a:ln>
        </p:spPr>
      </p:pic>
      <p:pic>
        <p:nvPicPr>
          <p:cNvPr id="172" name="Google Shape;172;p24"/>
          <p:cNvPicPr preferRelativeResize="0"/>
          <p:nvPr/>
        </p:nvPicPr>
        <p:blipFill>
          <a:blip r:embed="rId5">
            <a:alphaModFix/>
          </a:blip>
          <a:stretch>
            <a:fillRect/>
          </a:stretch>
        </p:blipFill>
        <p:spPr>
          <a:xfrm>
            <a:off x="4235175" y="1900079"/>
            <a:ext cx="1237897" cy="18637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78" name="Google Shape;178;p25"/>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We all need to help keep our school very clean so we can have lots of fun together cleaning some of the toys after we’ve played with them.  We might wash the bikes at the ‘car wash’ or ‘bath’ the toys in a bucket of soapy water.</a:t>
            </a:r>
            <a:endParaRPr sz="1800">
              <a:latin typeface="Roboto"/>
              <a:ea typeface="Roboto"/>
              <a:cs typeface="Roboto"/>
              <a:sym typeface="Roboto"/>
            </a:endParaRPr>
          </a:p>
        </p:txBody>
      </p:sp>
      <p:pic>
        <p:nvPicPr>
          <p:cNvPr id="179" name="Google Shape;179;p25"/>
          <p:cNvPicPr preferRelativeResize="0"/>
          <p:nvPr/>
        </p:nvPicPr>
        <p:blipFill>
          <a:blip r:embed="rId3">
            <a:alphaModFix/>
          </a:blip>
          <a:stretch>
            <a:fillRect/>
          </a:stretch>
        </p:blipFill>
        <p:spPr>
          <a:xfrm>
            <a:off x="3312725" y="1849575"/>
            <a:ext cx="1836550" cy="2248850"/>
          </a:xfrm>
          <a:prstGeom prst="rect">
            <a:avLst/>
          </a:prstGeom>
          <a:noFill/>
          <a:ln>
            <a:noFill/>
          </a:ln>
        </p:spPr>
      </p:pic>
      <p:pic>
        <p:nvPicPr>
          <p:cNvPr id="180" name="Google Shape;180;p25"/>
          <p:cNvPicPr preferRelativeResize="0"/>
          <p:nvPr/>
        </p:nvPicPr>
        <p:blipFill>
          <a:blip r:embed="rId4">
            <a:alphaModFix/>
          </a:blip>
          <a:stretch>
            <a:fillRect/>
          </a:stretch>
        </p:blipFill>
        <p:spPr>
          <a:xfrm>
            <a:off x="5466576" y="1586474"/>
            <a:ext cx="1836549" cy="275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186" name="Google Shape;186;p26"/>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Sometimes, your teachers might need to wear some special things to keep us all safe.  Like when you are poorly or need to have your clothes changed.</a:t>
            </a:r>
            <a:endParaRPr sz="1800">
              <a:latin typeface="Roboto"/>
              <a:ea typeface="Roboto"/>
              <a:cs typeface="Roboto"/>
              <a:sym typeface="Roboto"/>
            </a:endParaRPr>
          </a:p>
        </p:txBody>
      </p:sp>
      <p:pic>
        <p:nvPicPr>
          <p:cNvPr id="187" name="Google Shape;187;p26"/>
          <p:cNvPicPr preferRelativeResize="0"/>
          <p:nvPr/>
        </p:nvPicPr>
        <p:blipFill>
          <a:blip r:embed="rId3">
            <a:alphaModFix/>
          </a:blip>
          <a:stretch>
            <a:fillRect/>
          </a:stretch>
        </p:blipFill>
        <p:spPr>
          <a:xfrm>
            <a:off x="3319750" y="1797900"/>
            <a:ext cx="3256126" cy="20762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193" name="Google Shape;193;p27"/>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oboto"/>
                <a:ea typeface="Roboto"/>
                <a:cs typeface="Roboto"/>
                <a:sym typeface="Roboto"/>
              </a:rPr>
              <a:t>When it’s time for you to go home, this is where we will go to meet your grown-up.  They will wait at the bottom of the ramp and we will send you out to them once we can see them.</a:t>
            </a:r>
            <a:endParaRPr sz="1800">
              <a:latin typeface="Roboto"/>
              <a:ea typeface="Roboto"/>
              <a:cs typeface="Roboto"/>
              <a:sym typeface="Roboto"/>
            </a:endParaRPr>
          </a:p>
        </p:txBody>
      </p:sp>
      <p:pic>
        <p:nvPicPr>
          <p:cNvPr id="194" name="Google Shape;194;p27"/>
          <p:cNvPicPr preferRelativeResize="0"/>
          <p:nvPr/>
        </p:nvPicPr>
        <p:blipFill>
          <a:blip r:embed="rId3">
            <a:alphaModFix/>
          </a:blip>
          <a:stretch>
            <a:fillRect/>
          </a:stretch>
        </p:blipFill>
        <p:spPr>
          <a:xfrm rot="10800000">
            <a:off x="3468190" y="1975976"/>
            <a:ext cx="2959273" cy="22194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64" name="Google Shape;64;p13"/>
          <p:cNvSpPr txBox="1"/>
          <p:nvPr/>
        </p:nvSpPr>
        <p:spPr>
          <a:xfrm>
            <a:off x="1440175" y="593400"/>
            <a:ext cx="68994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oboto"/>
                <a:ea typeface="Roboto"/>
                <a:cs typeface="Roboto"/>
                <a:sym typeface="Roboto"/>
              </a:rPr>
              <a:t>If you haven’t been to the Pipit Class at Allendale School yet, good news, you can come very soon - in September.  </a:t>
            </a:r>
            <a:r>
              <a:rPr lang="en" sz="1800">
                <a:solidFill>
                  <a:schemeClr val="dk1"/>
                </a:solidFill>
                <a:latin typeface="Roboto"/>
                <a:ea typeface="Roboto"/>
                <a:cs typeface="Roboto"/>
                <a:sym typeface="Roboto"/>
              </a:rPr>
              <a:t>Lots of things will be the same as they are here, but there may be a few things that are different too.</a:t>
            </a:r>
            <a:endParaRPr sz="1800">
              <a:latin typeface="Roboto"/>
              <a:ea typeface="Roboto"/>
              <a:cs typeface="Roboto"/>
              <a:sym typeface="Roboto"/>
            </a:endParaRPr>
          </a:p>
        </p:txBody>
      </p:sp>
      <p:pic>
        <p:nvPicPr>
          <p:cNvPr id="65" name="Google Shape;65;p13"/>
          <p:cNvPicPr preferRelativeResize="0"/>
          <p:nvPr/>
        </p:nvPicPr>
        <p:blipFill>
          <a:blip r:embed="rId3">
            <a:alphaModFix/>
          </a:blip>
          <a:stretch>
            <a:fillRect/>
          </a:stretch>
        </p:blipFill>
        <p:spPr>
          <a:xfrm rot="10800000">
            <a:off x="2999553" y="1790277"/>
            <a:ext cx="3542672" cy="26569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1" name="Google Shape;71;p14"/>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Tinos"/>
                <a:ea typeface="Tinos"/>
                <a:cs typeface="Tinos"/>
                <a:sym typeface="Tinos"/>
              </a:rPr>
              <a:t> </a:t>
            </a:r>
            <a:r>
              <a:rPr lang="en" sz="1800">
                <a:latin typeface="Roboto"/>
                <a:ea typeface="Roboto"/>
                <a:cs typeface="Roboto"/>
                <a:sym typeface="Roboto"/>
              </a:rPr>
              <a:t>Your special grown ups/teachers are going to be Miss Armstrong and Karen.  You have met us in little videos and we are looking forward to seeing you at school and going in the garden together.</a:t>
            </a:r>
            <a:endParaRPr sz="1800">
              <a:latin typeface="Roboto"/>
              <a:ea typeface="Roboto"/>
              <a:cs typeface="Roboto"/>
              <a:sym typeface="Roboto"/>
            </a:endParaRPr>
          </a:p>
        </p:txBody>
      </p:sp>
      <p:pic>
        <p:nvPicPr>
          <p:cNvPr id="72" name="Google Shape;72;p14" title="20200522_163317.mp4">
            <a:hlinkClick r:id="rId3"/>
          </p:cNvPr>
          <p:cNvPicPr preferRelativeResize="0"/>
          <p:nvPr/>
        </p:nvPicPr>
        <p:blipFill>
          <a:blip r:embed="rId4">
            <a:alphaModFix/>
          </a:blip>
          <a:stretch>
            <a:fillRect/>
          </a:stretch>
        </p:blipFill>
        <p:spPr>
          <a:xfrm>
            <a:off x="1668800" y="2316000"/>
            <a:ext cx="3291334" cy="1851376"/>
          </a:xfrm>
          <a:prstGeom prst="rect">
            <a:avLst/>
          </a:prstGeom>
          <a:noFill/>
          <a:ln>
            <a:noFill/>
          </a:ln>
        </p:spPr>
      </p:pic>
      <p:pic>
        <p:nvPicPr>
          <p:cNvPr id="73" name="Google Shape;73;p14" title="Copy of Karen original vid">
            <a:hlinkClick r:id="rId5"/>
          </p:cNvPr>
          <p:cNvPicPr preferRelativeResize="0"/>
          <p:nvPr/>
        </p:nvPicPr>
        <p:blipFill>
          <a:blip r:embed="rId6">
            <a:alphaModFix/>
          </a:blip>
          <a:stretch>
            <a:fillRect/>
          </a:stretch>
        </p:blipFill>
        <p:spPr>
          <a:xfrm>
            <a:off x="5618125" y="2316000"/>
            <a:ext cx="2468525" cy="1851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79" name="Google Shape;79;p15"/>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This is where your grown up will bring you when you arrive at Allendale School.  We have special lines for you to wait behind to help everyone take turns coming inside and meeting Miss Armstrong and Karen.</a:t>
            </a: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sz="1500">
                <a:solidFill>
                  <a:schemeClr val="dk1"/>
                </a:solidFill>
                <a:latin typeface="Roboto"/>
                <a:ea typeface="Roboto"/>
                <a:cs typeface="Roboto"/>
                <a:sym typeface="Roboto"/>
              </a:rPr>
              <a:t>In the morning your grown up will bring you to school and when you arrive  you will wait and line up with a little 2 metre gap between you and your friends.  </a:t>
            </a:r>
            <a:endParaRPr>
              <a:latin typeface="Roboto"/>
              <a:ea typeface="Roboto"/>
              <a:cs typeface="Roboto"/>
              <a:sym typeface="Roboto"/>
            </a:endParaRPr>
          </a:p>
        </p:txBody>
      </p:sp>
      <p:pic>
        <p:nvPicPr>
          <p:cNvPr id="80" name="Google Shape;80;p15"/>
          <p:cNvPicPr preferRelativeResize="0"/>
          <p:nvPr/>
        </p:nvPicPr>
        <p:blipFill>
          <a:blip r:embed="rId3">
            <a:alphaModFix/>
          </a:blip>
          <a:stretch>
            <a:fillRect/>
          </a:stretch>
        </p:blipFill>
        <p:spPr>
          <a:xfrm rot="10800000">
            <a:off x="1354951" y="2014389"/>
            <a:ext cx="2035749" cy="1526824"/>
          </a:xfrm>
          <a:prstGeom prst="rect">
            <a:avLst/>
          </a:prstGeom>
          <a:noFill/>
          <a:ln>
            <a:noFill/>
          </a:ln>
        </p:spPr>
      </p:pic>
      <p:pic>
        <p:nvPicPr>
          <p:cNvPr id="81" name="Google Shape;81;p15"/>
          <p:cNvPicPr preferRelativeResize="0"/>
          <p:nvPr/>
        </p:nvPicPr>
        <p:blipFill>
          <a:blip r:embed="rId4">
            <a:alphaModFix/>
          </a:blip>
          <a:stretch>
            <a:fillRect/>
          </a:stretch>
        </p:blipFill>
        <p:spPr>
          <a:xfrm rot="10800000">
            <a:off x="3493628" y="2352702"/>
            <a:ext cx="2622273" cy="1966723"/>
          </a:xfrm>
          <a:prstGeom prst="rect">
            <a:avLst/>
          </a:prstGeom>
          <a:noFill/>
          <a:ln>
            <a:noFill/>
          </a:ln>
        </p:spPr>
      </p:pic>
      <p:pic>
        <p:nvPicPr>
          <p:cNvPr id="82" name="Google Shape;82;p15"/>
          <p:cNvPicPr preferRelativeResize="0"/>
          <p:nvPr/>
        </p:nvPicPr>
        <p:blipFill>
          <a:blip r:embed="rId5">
            <a:alphaModFix/>
          </a:blip>
          <a:stretch>
            <a:fillRect/>
          </a:stretch>
        </p:blipFill>
        <p:spPr>
          <a:xfrm rot="10800000">
            <a:off x="6275679" y="1963165"/>
            <a:ext cx="2172372" cy="16292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88" name="Google Shape;88;p16"/>
          <p:cNvSpPr txBox="1"/>
          <p:nvPr/>
        </p:nvSpPr>
        <p:spPr>
          <a:xfrm>
            <a:off x="1440175" y="593400"/>
            <a:ext cx="68994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oboto"/>
                <a:ea typeface="Roboto"/>
                <a:cs typeface="Roboto"/>
                <a:sym typeface="Roboto"/>
              </a:rPr>
              <a:t>If you have been in the Pipit Class at Allendale School ,  good news, you can come back very soon!  </a:t>
            </a:r>
            <a:r>
              <a:rPr lang="en" sz="1800">
                <a:solidFill>
                  <a:schemeClr val="dk1"/>
                </a:solidFill>
                <a:latin typeface="Roboto"/>
                <a:ea typeface="Roboto"/>
                <a:cs typeface="Roboto"/>
                <a:sym typeface="Roboto"/>
              </a:rPr>
              <a:t>Lots of things will be the same as they are here, but there will be a few things that are different for a while too.</a:t>
            </a:r>
            <a:endParaRPr sz="1800">
              <a:latin typeface="Roboto"/>
              <a:ea typeface="Roboto"/>
              <a:cs typeface="Roboto"/>
              <a:sym typeface="Roboto"/>
            </a:endParaRPr>
          </a:p>
        </p:txBody>
      </p:sp>
      <p:pic>
        <p:nvPicPr>
          <p:cNvPr id="89" name="Google Shape;89;p16"/>
          <p:cNvPicPr preferRelativeResize="0"/>
          <p:nvPr/>
        </p:nvPicPr>
        <p:blipFill>
          <a:blip r:embed="rId3">
            <a:alphaModFix/>
          </a:blip>
          <a:stretch>
            <a:fillRect/>
          </a:stretch>
        </p:blipFill>
        <p:spPr>
          <a:xfrm rot="10800000">
            <a:off x="1658496" y="1932222"/>
            <a:ext cx="3069229" cy="2301928"/>
          </a:xfrm>
          <a:prstGeom prst="rect">
            <a:avLst/>
          </a:prstGeom>
          <a:noFill/>
          <a:ln>
            <a:noFill/>
          </a:ln>
        </p:spPr>
      </p:pic>
      <p:pic>
        <p:nvPicPr>
          <p:cNvPr id="90" name="Google Shape;90;p16"/>
          <p:cNvPicPr preferRelativeResize="0"/>
          <p:nvPr/>
        </p:nvPicPr>
        <p:blipFill>
          <a:blip r:embed="rId4">
            <a:alphaModFix/>
          </a:blip>
          <a:stretch>
            <a:fillRect/>
          </a:stretch>
        </p:blipFill>
        <p:spPr>
          <a:xfrm rot="10800000">
            <a:off x="5001400" y="1932226"/>
            <a:ext cx="3063949" cy="2297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96" name="Google Shape;96;p17"/>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oboto"/>
                <a:ea typeface="Roboto"/>
                <a:cs typeface="Roboto"/>
                <a:sym typeface="Roboto"/>
              </a:rPr>
              <a:t>We know you might like to bring your own packed lunch or sometimes you might like to have a school dinner.  This is the dinner hall where you can enjoy your lunch.  We have four dinner staff to help you Mrs Nichol, Mrs Bishop, Mrs Hemmer and Miss Pringle.</a:t>
            </a:r>
            <a:endParaRPr sz="1800">
              <a:latin typeface="Roboto"/>
              <a:ea typeface="Roboto"/>
              <a:cs typeface="Roboto"/>
              <a:sym typeface="Roboto"/>
            </a:endParaRPr>
          </a:p>
        </p:txBody>
      </p:sp>
      <p:pic>
        <p:nvPicPr>
          <p:cNvPr id="97" name="Google Shape;97;p17"/>
          <p:cNvPicPr preferRelativeResize="0"/>
          <p:nvPr/>
        </p:nvPicPr>
        <p:blipFill>
          <a:blip r:embed="rId3">
            <a:alphaModFix/>
          </a:blip>
          <a:stretch>
            <a:fillRect/>
          </a:stretch>
        </p:blipFill>
        <p:spPr>
          <a:xfrm rot="10800000">
            <a:off x="3378422" y="2060248"/>
            <a:ext cx="3033978" cy="22754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03" name="Google Shape;103;p18"/>
          <p:cNvSpPr txBox="1"/>
          <p:nvPr/>
        </p:nvSpPr>
        <p:spPr>
          <a:xfrm>
            <a:off x="1592400" y="763875"/>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We might not all play together in one big group with the older children in the school.   We will probably have to stay in our own Pipit Bubble for the time being.  </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So we’re going to be in a group with our Pipit Bubble friends.  In our Pipit Bubble will be:</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Miss Armstrong, Karen, Abigail, Agatha, </a:t>
            </a:r>
            <a:r>
              <a:rPr lang="en">
                <a:solidFill>
                  <a:schemeClr val="dk1"/>
                </a:solidFill>
                <a:latin typeface="Roboto"/>
                <a:ea typeface="Roboto"/>
                <a:cs typeface="Roboto"/>
                <a:sym typeface="Roboto"/>
              </a:rPr>
              <a:t>Aimee, Alba, Alex, Anna, </a:t>
            </a:r>
            <a:r>
              <a:rPr lang="en">
                <a:latin typeface="Roboto"/>
                <a:ea typeface="Roboto"/>
                <a:cs typeface="Roboto"/>
                <a:sym typeface="Roboto"/>
              </a:rPr>
              <a:t>Arthur, Bobby Lee, Dylan, Evie, </a:t>
            </a:r>
            <a:r>
              <a:rPr lang="en">
                <a:solidFill>
                  <a:schemeClr val="dk1"/>
                </a:solidFill>
                <a:latin typeface="Roboto"/>
                <a:ea typeface="Roboto"/>
                <a:cs typeface="Roboto"/>
                <a:sym typeface="Roboto"/>
              </a:rPr>
              <a:t>Florence, Harry, Holly, Lucia, </a:t>
            </a:r>
            <a:r>
              <a:rPr lang="en">
                <a:latin typeface="Roboto"/>
                <a:ea typeface="Roboto"/>
                <a:cs typeface="Roboto"/>
                <a:sym typeface="Roboto"/>
              </a:rPr>
              <a:t>Josh, Joshua, Raef, Steen and Zoe.</a:t>
            </a:r>
            <a:endParaRPr>
              <a:latin typeface="Roboto"/>
              <a:ea typeface="Roboto"/>
              <a:cs typeface="Roboto"/>
              <a:sym typeface="Roboto"/>
            </a:endParaRPr>
          </a:p>
        </p:txBody>
      </p:sp>
      <p:pic>
        <p:nvPicPr>
          <p:cNvPr id="104" name="Google Shape;104;p18"/>
          <p:cNvPicPr preferRelativeResize="0"/>
          <p:nvPr/>
        </p:nvPicPr>
        <p:blipFill>
          <a:blip r:embed="rId3">
            <a:alphaModFix/>
          </a:blip>
          <a:stretch>
            <a:fillRect/>
          </a:stretch>
        </p:blipFill>
        <p:spPr>
          <a:xfrm>
            <a:off x="1273700" y="3679415"/>
            <a:ext cx="1042100" cy="695135"/>
          </a:xfrm>
          <a:prstGeom prst="rect">
            <a:avLst/>
          </a:prstGeom>
          <a:noFill/>
          <a:ln>
            <a:noFill/>
          </a:ln>
        </p:spPr>
      </p:pic>
      <p:pic>
        <p:nvPicPr>
          <p:cNvPr id="105" name="Google Shape;105;p18"/>
          <p:cNvPicPr preferRelativeResize="0"/>
          <p:nvPr/>
        </p:nvPicPr>
        <p:blipFill>
          <a:blip r:embed="rId4">
            <a:alphaModFix/>
          </a:blip>
          <a:stretch>
            <a:fillRect/>
          </a:stretch>
        </p:blipFill>
        <p:spPr>
          <a:xfrm>
            <a:off x="1273700" y="2815230"/>
            <a:ext cx="1042100" cy="695120"/>
          </a:xfrm>
          <a:prstGeom prst="rect">
            <a:avLst/>
          </a:prstGeom>
          <a:noFill/>
          <a:ln>
            <a:noFill/>
          </a:ln>
        </p:spPr>
      </p:pic>
      <p:pic>
        <p:nvPicPr>
          <p:cNvPr id="106" name="Google Shape;106;p18"/>
          <p:cNvPicPr preferRelativeResize="0"/>
          <p:nvPr/>
        </p:nvPicPr>
        <p:blipFill>
          <a:blip r:embed="rId5">
            <a:alphaModFix/>
          </a:blip>
          <a:stretch>
            <a:fillRect/>
          </a:stretch>
        </p:blipFill>
        <p:spPr>
          <a:xfrm>
            <a:off x="2449676" y="3311373"/>
            <a:ext cx="1471675" cy="1040878"/>
          </a:xfrm>
          <a:prstGeom prst="rect">
            <a:avLst/>
          </a:prstGeom>
          <a:noFill/>
          <a:ln>
            <a:noFill/>
          </a:ln>
        </p:spPr>
      </p:pic>
      <p:sp>
        <p:nvSpPr>
          <p:cNvPr id="107" name="Google Shape;107;p18"/>
          <p:cNvSpPr txBox="1"/>
          <p:nvPr/>
        </p:nvSpPr>
        <p:spPr>
          <a:xfrm>
            <a:off x="1592400" y="2092953"/>
            <a:ext cx="6783300" cy="9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1"/>
                </a:solidFill>
                <a:latin typeface="Roboto"/>
                <a:ea typeface="Roboto"/>
                <a:cs typeface="Roboto"/>
                <a:sym typeface="Roboto"/>
              </a:rPr>
              <a:t>Y</a:t>
            </a:r>
            <a:r>
              <a:rPr lang="en" sz="1300">
                <a:solidFill>
                  <a:schemeClr val="dk1"/>
                </a:solidFill>
                <a:latin typeface="Roboto"/>
                <a:ea typeface="Roboto"/>
                <a:cs typeface="Roboto"/>
                <a:sym typeface="Roboto"/>
              </a:rPr>
              <a:t>ou might want to pretend that you are in a Little Bubble of your own that you don’t want to pop.  So you have to try not to get too close to someone else.  We will probably have to wait to help everyone take turns coming inside and washing our hands and so we will come straight into the toilets to do this.  Then we will go into the Pipit class..</a:t>
            </a:r>
            <a:endParaRPr sz="1300">
              <a:solidFill>
                <a:schemeClr val="dk1"/>
              </a:solidFill>
              <a:latin typeface="Roboto"/>
              <a:ea typeface="Roboto"/>
              <a:cs typeface="Roboto"/>
              <a:sym typeface="Roboto"/>
            </a:endParaRPr>
          </a:p>
        </p:txBody>
      </p:sp>
      <p:pic>
        <p:nvPicPr>
          <p:cNvPr id="108" name="Google Shape;108;p18"/>
          <p:cNvPicPr preferRelativeResize="0"/>
          <p:nvPr/>
        </p:nvPicPr>
        <p:blipFill>
          <a:blip r:embed="rId6">
            <a:alphaModFix/>
          </a:blip>
          <a:stretch>
            <a:fillRect/>
          </a:stretch>
        </p:blipFill>
        <p:spPr>
          <a:xfrm rot="10800000">
            <a:off x="4077797" y="3311372"/>
            <a:ext cx="1329403" cy="997028"/>
          </a:xfrm>
          <a:prstGeom prst="rect">
            <a:avLst/>
          </a:prstGeom>
          <a:noFill/>
          <a:ln>
            <a:noFill/>
          </a:ln>
        </p:spPr>
      </p:pic>
      <p:pic>
        <p:nvPicPr>
          <p:cNvPr id="109" name="Google Shape;109;p18"/>
          <p:cNvPicPr preferRelativeResize="0"/>
          <p:nvPr/>
        </p:nvPicPr>
        <p:blipFill>
          <a:blip r:embed="rId7">
            <a:alphaModFix/>
          </a:blip>
          <a:stretch>
            <a:fillRect/>
          </a:stretch>
        </p:blipFill>
        <p:spPr>
          <a:xfrm>
            <a:off x="5563648" y="3474455"/>
            <a:ext cx="1295924" cy="863958"/>
          </a:xfrm>
          <a:prstGeom prst="rect">
            <a:avLst/>
          </a:prstGeom>
          <a:noFill/>
          <a:ln>
            <a:noFill/>
          </a:ln>
        </p:spPr>
      </p:pic>
      <p:pic>
        <p:nvPicPr>
          <p:cNvPr id="110" name="Google Shape;110;p18"/>
          <p:cNvPicPr preferRelativeResize="0"/>
          <p:nvPr/>
        </p:nvPicPr>
        <p:blipFill>
          <a:blip r:embed="rId8">
            <a:alphaModFix/>
          </a:blip>
          <a:stretch>
            <a:fillRect/>
          </a:stretch>
        </p:blipFill>
        <p:spPr>
          <a:xfrm>
            <a:off x="6976400" y="3234700"/>
            <a:ext cx="1471674" cy="11037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16" name="Google Shape;116;p19"/>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oboto"/>
                <a:ea typeface="Roboto"/>
                <a:cs typeface="Roboto"/>
                <a:sym typeface="Roboto"/>
              </a:rPr>
              <a:t>W</a:t>
            </a:r>
            <a:r>
              <a:rPr lang="en" sz="1500">
                <a:latin typeface="Roboto"/>
                <a:ea typeface="Roboto"/>
                <a:cs typeface="Roboto"/>
                <a:sym typeface="Roboto"/>
              </a:rPr>
              <a:t>e’re probably going to be spending more time apart from the older children in the rest of the school.  So we will be taking it in turns to do things like play outside, go for lunch, and wash our hands.  </a:t>
            </a:r>
            <a:endParaRPr sz="1500">
              <a:latin typeface="Roboto"/>
              <a:ea typeface="Roboto"/>
              <a:cs typeface="Roboto"/>
              <a:sym typeface="Roboto"/>
            </a:endParaRPr>
          </a:p>
          <a:p>
            <a:pPr marL="0" lvl="0" indent="0" algn="ctr" rtl="0">
              <a:spcBef>
                <a:spcPts val="0"/>
              </a:spcBef>
              <a:spcAft>
                <a:spcPts val="0"/>
              </a:spcAft>
              <a:buNone/>
            </a:pPr>
            <a:r>
              <a:rPr lang="en" sz="1500">
                <a:latin typeface="Roboto"/>
                <a:ea typeface="Roboto"/>
                <a:cs typeface="Roboto"/>
                <a:sym typeface="Roboto"/>
              </a:rPr>
              <a:t>This is our upper garden.  We can ride on vehicles, balance on the obstacle course, climb and play in the cottage.  </a:t>
            </a:r>
            <a:endParaRPr sz="1500">
              <a:latin typeface="Roboto"/>
              <a:ea typeface="Roboto"/>
              <a:cs typeface="Roboto"/>
              <a:sym typeface="Roboto"/>
            </a:endParaRPr>
          </a:p>
          <a:p>
            <a:pPr marL="0" lvl="0" indent="0" algn="ctr" rtl="0">
              <a:spcBef>
                <a:spcPts val="0"/>
              </a:spcBef>
              <a:spcAft>
                <a:spcPts val="0"/>
              </a:spcAft>
              <a:buNone/>
            </a:pPr>
            <a:r>
              <a:rPr lang="en" sz="1500">
                <a:latin typeface="Roboto"/>
                <a:ea typeface="Roboto"/>
                <a:cs typeface="Roboto"/>
                <a:sym typeface="Roboto"/>
              </a:rPr>
              <a:t>Here are some photos of our yard, field and sand pit-we call it the Beach.  You can bring wellies to keep in school and play on the field.  You can also bring in your own bikes or scooters to ride on at playtimes.  We can enjoy fruit most</a:t>
            </a:r>
            <a:endParaRPr sz="1500">
              <a:latin typeface="Roboto"/>
              <a:ea typeface="Roboto"/>
              <a:cs typeface="Roboto"/>
              <a:sym typeface="Roboto"/>
            </a:endParaRPr>
          </a:p>
          <a:p>
            <a:pPr marL="0" lvl="0" indent="0" algn="ctr" rtl="0">
              <a:spcBef>
                <a:spcPts val="0"/>
              </a:spcBef>
              <a:spcAft>
                <a:spcPts val="0"/>
              </a:spcAft>
              <a:buNone/>
            </a:pPr>
            <a:r>
              <a:rPr lang="en" sz="1500">
                <a:latin typeface="Roboto"/>
                <a:ea typeface="Roboto"/>
                <a:cs typeface="Roboto"/>
                <a:sym typeface="Roboto"/>
              </a:rPr>
              <a:t>              morning playtimes together too! </a:t>
            </a:r>
            <a:endParaRPr sz="1500">
              <a:latin typeface="Roboto"/>
              <a:ea typeface="Roboto"/>
              <a:cs typeface="Roboto"/>
              <a:sym typeface="Roboto"/>
            </a:endParaRPr>
          </a:p>
        </p:txBody>
      </p:sp>
      <p:pic>
        <p:nvPicPr>
          <p:cNvPr id="117" name="Google Shape;117;p19"/>
          <p:cNvPicPr preferRelativeResize="0"/>
          <p:nvPr/>
        </p:nvPicPr>
        <p:blipFill>
          <a:blip r:embed="rId3">
            <a:alphaModFix/>
          </a:blip>
          <a:stretch>
            <a:fillRect/>
          </a:stretch>
        </p:blipFill>
        <p:spPr>
          <a:xfrm rot="10800000">
            <a:off x="1311002" y="2619689"/>
            <a:ext cx="2424924" cy="1818699"/>
          </a:xfrm>
          <a:prstGeom prst="rect">
            <a:avLst/>
          </a:prstGeom>
          <a:noFill/>
          <a:ln>
            <a:noFill/>
          </a:ln>
        </p:spPr>
      </p:pic>
      <p:pic>
        <p:nvPicPr>
          <p:cNvPr id="118" name="Google Shape;118;p19"/>
          <p:cNvPicPr preferRelativeResize="0"/>
          <p:nvPr/>
        </p:nvPicPr>
        <p:blipFill>
          <a:blip r:embed="rId4">
            <a:alphaModFix/>
          </a:blip>
          <a:stretch>
            <a:fillRect/>
          </a:stretch>
        </p:blipFill>
        <p:spPr>
          <a:xfrm rot="10800000">
            <a:off x="5965329" y="3288528"/>
            <a:ext cx="1446221" cy="1084672"/>
          </a:xfrm>
          <a:prstGeom prst="rect">
            <a:avLst/>
          </a:prstGeom>
          <a:noFill/>
          <a:ln>
            <a:noFill/>
          </a:ln>
        </p:spPr>
      </p:pic>
      <p:pic>
        <p:nvPicPr>
          <p:cNvPr id="119" name="Google Shape;119;p19"/>
          <p:cNvPicPr preferRelativeResize="0"/>
          <p:nvPr/>
        </p:nvPicPr>
        <p:blipFill>
          <a:blip r:embed="rId5">
            <a:alphaModFix/>
          </a:blip>
          <a:stretch>
            <a:fillRect/>
          </a:stretch>
        </p:blipFill>
        <p:spPr>
          <a:xfrm rot="10800000">
            <a:off x="7478973" y="3359548"/>
            <a:ext cx="1079903" cy="809902"/>
          </a:xfrm>
          <a:prstGeom prst="rect">
            <a:avLst/>
          </a:prstGeom>
          <a:noFill/>
          <a:ln>
            <a:noFill/>
          </a:ln>
        </p:spPr>
      </p:pic>
      <p:pic>
        <p:nvPicPr>
          <p:cNvPr id="120" name="Google Shape;120;p19"/>
          <p:cNvPicPr preferRelativeResize="0"/>
          <p:nvPr/>
        </p:nvPicPr>
        <p:blipFill>
          <a:blip r:embed="rId6">
            <a:alphaModFix/>
          </a:blip>
          <a:stretch>
            <a:fillRect/>
          </a:stretch>
        </p:blipFill>
        <p:spPr>
          <a:xfrm rot="10800000">
            <a:off x="3837063" y="2852888"/>
            <a:ext cx="2027124" cy="15203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26" name="Google Shape;126;p20"/>
          <p:cNvSpPr txBox="1"/>
          <p:nvPr/>
        </p:nvSpPr>
        <p:spPr>
          <a:xfrm>
            <a:off x="1556175" y="593400"/>
            <a:ext cx="6783300" cy="7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oboto"/>
                <a:ea typeface="Roboto"/>
                <a:cs typeface="Roboto"/>
                <a:sym typeface="Roboto"/>
              </a:rPr>
              <a:t>This is where we will spend lots of our time in our Pipit Bubble group.  We can have milk here and listen to stories, play with our friends,  sing songs and do lots of other fun activities too.  You will be able to wear the red Allendale uniform jumper too when you come to school.</a:t>
            </a:r>
            <a:endParaRPr sz="1800">
              <a:latin typeface="Roboto"/>
              <a:ea typeface="Roboto"/>
              <a:cs typeface="Roboto"/>
              <a:sym typeface="Roboto"/>
            </a:endParaRPr>
          </a:p>
        </p:txBody>
      </p:sp>
      <p:pic>
        <p:nvPicPr>
          <p:cNvPr id="127" name="Google Shape;127;p20"/>
          <p:cNvPicPr preferRelativeResize="0"/>
          <p:nvPr/>
        </p:nvPicPr>
        <p:blipFill>
          <a:blip r:embed="rId3">
            <a:alphaModFix/>
          </a:blip>
          <a:stretch>
            <a:fillRect/>
          </a:stretch>
        </p:blipFill>
        <p:spPr>
          <a:xfrm rot="10800000">
            <a:off x="1346637" y="2135437"/>
            <a:ext cx="2413850" cy="1810376"/>
          </a:xfrm>
          <a:prstGeom prst="rect">
            <a:avLst/>
          </a:prstGeom>
          <a:noFill/>
          <a:ln>
            <a:noFill/>
          </a:ln>
        </p:spPr>
      </p:pic>
      <p:pic>
        <p:nvPicPr>
          <p:cNvPr id="128" name="Google Shape;128;p20"/>
          <p:cNvPicPr preferRelativeResize="0"/>
          <p:nvPr/>
        </p:nvPicPr>
        <p:blipFill>
          <a:blip r:embed="rId4">
            <a:alphaModFix/>
          </a:blip>
          <a:stretch>
            <a:fillRect/>
          </a:stretch>
        </p:blipFill>
        <p:spPr>
          <a:xfrm>
            <a:off x="3977180" y="2135425"/>
            <a:ext cx="2413850" cy="1810370"/>
          </a:xfrm>
          <a:prstGeom prst="rect">
            <a:avLst/>
          </a:prstGeom>
          <a:noFill/>
          <a:ln>
            <a:noFill/>
          </a:ln>
        </p:spPr>
      </p:pic>
      <p:pic>
        <p:nvPicPr>
          <p:cNvPr id="129" name="Google Shape;129;p20"/>
          <p:cNvPicPr preferRelativeResize="0"/>
          <p:nvPr/>
        </p:nvPicPr>
        <p:blipFill rotWithShape="1">
          <a:blip r:embed="rId5">
            <a:alphaModFix/>
          </a:blip>
          <a:srcRect r="38770"/>
          <a:stretch/>
        </p:blipFill>
        <p:spPr>
          <a:xfrm rot="-5400000">
            <a:off x="6709388" y="2083412"/>
            <a:ext cx="1562925" cy="1914401"/>
          </a:xfrm>
          <a:prstGeom prst="rect">
            <a:avLst/>
          </a:prstGeom>
          <a:noFill/>
          <a:ln>
            <a:noFill/>
          </a:ln>
        </p:spPr>
      </p:pic>
    </p:spTree>
  </p:cSld>
  <p:clrMapOvr>
    <a:masterClrMapping/>
  </p:clrMapOvr>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991</Words>
  <Application>Microsoft Office PowerPoint</Application>
  <PresentationFormat>On-screen Show (16:9)</PresentationFormat>
  <Paragraphs>41</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Oswald</vt:lpstr>
      <vt:lpstr>Roboto</vt:lpstr>
      <vt:lpstr>Tinos</vt:lpstr>
      <vt:lpstr>Quintus template</vt:lpstr>
      <vt:lpstr> We would like to welcome you and your child/ren to Allendale Primary School In September 2020.   Please take a look inside.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 would like to welcome you and your child/ren to Allendale Primary School In September 2020.   Please take a look inside. </dc:title>
  <dc:creator>Hawkins</dc:creator>
  <cp:lastModifiedBy>Hawkins</cp:lastModifiedBy>
  <cp:revision>1</cp:revision>
  <dcterms:modified xsi:type="dcterms:W3CDTF">2020-06-09T09:47:06Z</dcterms:modified>
</cp:coreProperties>
</file>